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8" r:id="rId2"/>
    <p:sldId id="269" r:id="rId3"/>
    <p:sldId id="273" r:id="rId4"/>
    <p:sldId id="270" r:id="rId5"/>
    <p:sldId id="280" r:id="rId6"/>
    <p:sldId id="279" r:id="rId7"/>
    <p:sldId id="282" r:id="rId8"/>
    <p:sldId id="281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24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3/6/2020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755780"/>
            <a:ext cx="7678367" cy="3200400"/>
          </a:xfrm>
        </p:spPr>
        <p:txBody>
          <a:bodyPr>
            <a:normAutofit/>
          </a:bodyPr>
          <a:lstStyle/>
          <a:p>
            <a:r>
              <a:rPr lang="en-US" sz="6600" dirty="0"/>
              <a:t>Atlanta or bust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to build during Atlanta’s growing housing boom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Atlanta is growing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Thousands moving to Atlanta, GA for jobs</a:t>
            </a:r>
          </a:p>
          <a:p>
            <a:r>
              <a:rPr lang="en-US" dirty="0"/>
              <a:t>Now is the time to capitalize on the demand for housing</a:t>
            </a:r>
          </a:p>
          <a:p>
            <a:r>
              <a:rPr lang="en-US" dirty="0"/>
              <a:t>So much space… Where do you build?</a:t>
            </a:r>
          </a:p>
          <a:p>
            <a:r>
              <a:rPr lang="en-US" dirty="0"/>
              <a:t>To grow fast, need to find a “prime” location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73985"/>
            <a:ext cx="8686800" cy="2011680"/>
          </a:xfrm>
        </p:spPr>
        <p:txBody>
          <a:bodyPr/>
          <a:lstStyle/>
          <a:p>
            <a:r>
              <a:rPr lang="en-US" dirty="0"/>
              <a:t>What is a Prime Location?</a:t>
            </a:r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Survey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364D4-81D1-465E-8DFD-BDACD29F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97" y="1874562"/>
            <a:ext cx="6542638" cy="4104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742D7-2674-4B92-8B41-BC9F9D0414EF}"/>
              </a:ext>
            </a:extLst>
          </p:cNvPr>
          <p:cNvSpPr txBox="1"/>
          <p:nvPr/>
        </p:nvSpPr>
        <p:spPr>
          <a:xfrm>
            <a:off x="144855" y="6477000"/>
            <a:ext cx="3951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YouGov, 2015, 1725 residents from four city regions.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384CBB-5D83-41EA-A2E1-CA9DBD0BEB2C}"/>
              </a:ext>
            </a:extLst>
          </p:cNvPr>
          <p:cNvSpPr/>
          <p:nvPr/>
        </p:nvSpPr>
        <p:spPr>
          <a:xfrm>
            <a:off x="2270911" y="5155699"/>
            <a:ext cx="2752254" cy="312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3EE6D5-B6B1-4A49-A5A3-DFACE20BA04B}"/>
              </a:ext>
            </a:extLst>
          </p:cNvPr>
          <p:cNvSpPr/>
          <p:nvPr/>
        </p:nvSpPr>
        <p:spPr>
          <a:xfrm>
            <a:off x="2270911" y="3926944"/>
            <a:ext cx="2752254" cy="312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B507D3-78D6-4E0D-B950-48FABEAE95EB}"/>
              </a:ext>
            </a:extLst>
          </p:cNvPr>
          <p:cNvSpPr/>
          <p:nvPr/>
        </p:nvSpPr>
        <p:spPr>
          <a:xfrm>
            <a:off x="1839362" y="1893675"/>
            <a:ext cx="4833042" cy="16371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DC2CBE-2851-4D15-B56D-1295A0668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8284" y="3737776"/>
            <a:ext cx="4227969" cy="1730518"/>
          </a:xfrm>
        </p:spPr>
        <p:txBody>
          <a:bodyPr/>
          <a:lstStyle/>
          <a:p>
            <a:r>
              <a:rPr lang="en-US" dirty="0"/>
              <a:t>Schools and Crime score surprisingly low</a:t>
            </a:r>
          </a:p>
          <a:p>
            <a:r>
              <a:rPr lang="en-US" dirty="0"/>
              <a:t>Top responses give the answer: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1EF9368-BC06-4A25-AF52-B6455C792B70}"/>
              </a:ext>
            </a:extLst>
          </p:cNvPr>
          <p:cNvSpPr txBox="1">
            <a:spLocks/>
          </p:cNvSpPr>
          <p:nvPr/>
        </p:nvSpPr>
        <p:spPr>
          <a:xfrm>
            <a:off x="8677744" y="5468293"/>
            <a:ext cx="3046494" cy="1389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Confirming the findings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9D5E6EC-C998-42DD-8C8A-62C75E7AD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7419"/>
            <a:ext cx="9372600" cy="4483101"/>
          </a:xfrm>
        </p:spPr>
        <p:txBody>
          <a:bodyPr/>
          <a:lstStyle/>
          <a:p>
            <a:r>
              <a:rPr lang="en-US" dirty="0"/>
              <a:t>Survey data was for another city</a:t>
            </a:r>
          </a:p>
          <a:p>
            <a:r>
              <a:rPr lang="en-US" dirty="0"/>
              <a:t>Apartment ratings, crime, and school performance in Atlanta paint the same picture: no correlation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5CFDECA-9897-48C0-B1C2-21B268F48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382257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EC95201-582E-4F68-BFC5-647702477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82257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6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1612B5B-811D-4908-AEC3-F40480134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415" y="67377"/>
            <a:ext cx="6575659" cy="762000"/>
          </a:xfrm>
        </p:spPr>
        <p:txBody>
          <a:bodyPr>
            <a:normAutofit/>
          </a:bodyPr>
          <a:lstStyle/>
          <a:p>
            <a:r>
              <a:rPr lang="en-US" sz="4400" dirty="0"/>
              <a:t>What drives up Ratings?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4582910-F26C-447D-8CF1-3C061F83F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847023"/>
            <a:ext cx="969645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6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Performance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9D5E6EC-C998-42DD-8C8A-62C75E7AD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987419"/>
            <a:ext cx="9372600" cy="4483101"/>
          </a:xfrm>
        </p:spPr>
        <p:txBody>
          <a:bodyPr/>
          <a:lstStyle/>
          <a:p>
            <a:r>
              <a:rPr lang="en-US" dirty="0"/>
              <a:t>Can we predict an apartment’s rating based on these factors?</a:t>
            </a:r>
          </a:p>
          <a:p>
            <a:r>
              <a:rPr lang="en-US" dirty="0"/>
              <a:t>Model accurately predicts apartment ratings to within 0.5 stars on 90% of the data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56B7C15-D0FF-415F-A2AA-BB5E8D658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382" y="3635442"/>
            <a:ext cx="37052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09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Where should we build?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where people have money</a:t>
            </a:r>
          </a:p>
          <a:p>
            <a:r>
              <a:rPr lang="en-US" dirty="0"/>
              <a:t>Be convenient for residents to explore their surroundings</a:t>
            </a:r>
          </a:p>
          <a:p>
            <a:r>
              <a:rPr lang="en-US" dirty="0"/>
              <a:t>Provide access to health and recreational facilities</a:t>
            </a:r>
          </a:p>
          <a:p>
            <a:r>
              <a:rPr lang="en-US" dirty="0"/>
              <a:t>Surround yourself with culture</a:t>
            </a:r>
          </a:p>
          <a:p>
            <a:r>
              <a:rPr lang="en-US" dirty="0"/>
              <a:t>Bring the world to your residents, and they will come to you!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7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248" y="381000"/>
            <a:ext cx="10021503" cy="1295400"/>
          </a:xfrm>
        </p:spPr>
        <p:txBody>
          <a:bodyPr/>
          <a:lstStyle/>
          <a:p>
            <a:pPr algn="ctr"/>
            <a:r>
              <a:rPr lang="en-US" dirty="0"/>
              <a:t>Recommendation:</a:t>
            </a:r>
            <a:br>
              <a:rPr lang="en-US" dirty="0"/>
            </a:br>
            <a:r>
              <a:rPr lang="en-US" dirty="0"/>
              <a:t>Northwest Atlanta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CEDF5-39E0-4CAA-9D06-753E2922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08" y="1862990"/>
            <a:ext cx="6581775" cy="421005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C471A7-3C15-44DB-B53E-5E85FA54C9B5}"/>
              </a:ext>
            </a:extLst>
          </p:cNvPr>
          <p:cNvSpPr txBox="1"/>
          <p:nvPr/>
        </p:nvSpPr>
        <p:spPr>
          <a:xfrm>
            <a:off x="3260575" y="6371923"/>
            <a:ext cx="567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Also has good schools and low crime as an added bonus!</a:t>
            </a:r>
          </a:p>
        </p:txBody>
      </p:sp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1126</TotalTime>
  <Words>210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Wireframe Building 16x9</vt:lpstr>
      <vt:lpstr>Atlanta or bust</vt:lpstr>
      <vt:lpstr>Atlanta is growing</vt:lpstr>
      <vt:lpstr>What is a Prime Location?</vt:lpstr>
      <vt:lpstr>Recent Survey Results</vt:lpstr>
      <vt:lpstr>Confirming the findings</vt:lpstr>
      <vt:lpstr>What drives up Ratings?</vt:lpstr>
      <vt:lpstr>Predicting Performance</vt:lpstr>
      <vt:lpstr>So Where should we build?</vt:lpstr>
      <vt:lpstr>Recommendation: Northwest Atlanta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Atlanta or bust</dc:title>
  <dc:creator>Devon Janke</dc:creator>
  <cp:lastModifiedBy>Devon Janke</cp:lastModifiedBy>
  <cp:revision>7</cp:revision>
  <dcterms:created xsi:type="dcterms:W3CDTF">2020-03-06T21:12:16Z</dcterms:created>
  <dcterms:modified xsi:type="dcterms:W3CDTF">2020-03-07T15:58:24Z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